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94" r:id="rId3"/>
    <p:sldId id="290" r:id="rId4"/>
    <p:sldId id="271" r:id="rId5"/>
    <p:sldId id="268" r:id="rId6"/>
    <p:sldId id="292" r:id="rId7"/>
    <p:sldId id="293" r:id="rId8"/>
    <p:sldId id="289" r:id="rId9"/>
    <p:sldId id="281" r:id="rId10"/>
    <p:sldId id="297" r:id="rId11"/>
    <p:sldId id="298" r:id="rId12"/>
    <p:sldId id="296" r:id="rId13"/>
    <p:sldId id="269" r:id="rId14"/>
    <p:sldId id="273" r:id="rId15"/>
    <p:sldId id="274" r:id="rId16"/>
    <p:sldId id="295" r:id="rId17"/>
    <p:sldId id="275" r:id="rId18"/>
    <p:sldId id="277" r:id="rId19"/>
    <p:sldId id="280" r:id="rId20"/>
    <p:sldId id="283" r:id="rId21"/>
    <p:sldId id="288" r:id="rId22"/>
    <p:sldId id="299" r:id="rId23"/>
    <p:sldId id="26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423DD-2117-4E00-A7D2-B46487629837}" v="5" dt="2023-03-31T13:22:24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9330" autoAdjust="0"/>
  </p:normalViewPr>
  <p:slideViewPr>
    <p:cSldViewPr snapToGrid="0">
      <p:cViewPr>
        <p:scale>
          <a:sx n="100" d="100"/>
          <a:sy n="100" d="100"/>
        </p:scale>
        <p:origin x="4866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80866-6741-4DF7-A74E-549D3BCA2F3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60DCACA-E8AC-4988-9256-B32B2D9BBFC5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nb-NO" sz="1800" dirty="0"/>
            <a:t>Egen</a:t>
          </a:r>
        </a:p>
        <a:p>
          <a:r>
            <a:rPr lang="nb-NO" sz="1800" dirty="0"/>
            <a:t>sparing</a:t>
          </a:r>
        </a:p>
      </dgm:t>
    </dgm:pt>
    <dgm:pt modelId="{D7FDF58B-CF64-4A05-BE94-77B116AD31B3}" type="parTrans" cxnId="{3C19D97E-8130-405A-8F1F-CB1D99161433}">
      <dgm:prSet/>
      <dgm:spPr/>
      <dgm:t>
        <a:bodyPr/>
        <a:lstStyle/>
        <a:p>
          <a:endParaRPr lang="nb-NO"/>
        </a:p>
      </dgm:t>
    </dgm:pt>
    <dgm:pt modelId="{C45D4F85-665C-4947-97C6-199E2C8D27A7}" type="sibTrans" cxnId="{3C19D97E-8130-405A-8F1F-CB1D99161433}">
      <dgm:prSet/>
      <dgm:spPr/>
      <dgm:t>
        <a:bodyPr/>
        <a:lstStyle/>
        <a:p>
          <a:endParaRPr lang="nb-NO"/>
        </a:p>
      </dgm:t>
    </dgm:pt>
    <dgm:pt modelId="{0EB95729-1B3F-4A78-A1A6-086CBBC4BB1F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sz="1800" dirty="0"/>
            <a:t>Tjenestepensjon</a:t>
          </a:r>
        </a:p>
      </dgm:t>
    </dgm:pt>
    <dgm:pt modelId="{A2983477-740C-4EA8-A348-537C1351D99A}" type="parTrans" cxnId="{3351BD93-C588-463D-802E-074CBC827542}">
      <dgm:prSet/>
      <dgm:spPr/>
      <dgm:t>
        <a:bodyPr/>
        <a:lstStyle/>
        <a:p>
          <a:endParaRPr lang="nb-NO"/>
        </a:p>
      </dgm:t>
    </dgm:pt>
    <dgm:pt modelId="{B9DC14BE-CDBF-45FD-9CF5-83D7ED762A4A}" type="sibTrans" cxnId="{3351BD93-C588-463D-802E-074CBC827542}">
      <dgm:prSet/>
      <dgm:spPr/>
      <dgm:t>
        <a:bodyPr/>
        <a:lstStyle/>
        <a:p>
          <a:endParaRPr lang="nb-NO"/>
        </a:p>
      </dgm:t>
    </dgm:pt>
    <dgm:pt modelId="{62A64837-7934-43A6-908F-38BCCC390BE8}">
      <dgm:prSet phldrT="[Tekst]" custT="1"/>
      <dgm:spPr/>
      <dgm:t>
        <a:bodyPr/>
        <a:lstStyle/>
        <a:p>
          <a:r>
            <a:rPr lang="nb-NO" sz="1800" dirty="0"/>
            <a:t>Folketrygd</a:t>
          </a:r>
        </a:p>
      </dgm:t>
    </dgm:pt>
    <dgm:pt modelId="{8B00FA71-211C-4EEA-8248-31F2A9164ED2}" type="parTrans" cxnId="{7A410833-E844-4C89-99B3-FE8D0FAB4343}">
      <dgm:prSet/>
      <dgm:spPr/>
      <dgm:t>
        <a:bodyPr/>
        <a:lstStyle/>
        <a:p>
          <a:endParaRPr lang="nb-NO"/>
        </a:p>
      </dgm:t>
    </dgm:pt>
    <dgm:pt modelId="{FC4711FC-D190-4E9C-B941-09A97693646B}" type="sibTrans" cxnId="{7A410833-E844-4C89-99B3-FE8D0FAB4343}">
      <dgm:prSet/>
      <dgm:spPr/>
      <dgm:t>
        <a:bodyPr/>
        <a:lstStyle/>
        <a:p>
          <a:endParaRPr lang="nb-NO"/>
        </a:p>
      </dgm:t>
    </dgm:pt>
    <dgm:pt modelId="{F46726C2-32FE-4413-B3DC-4426B9835E67}" type="pres">
      <dgm:prSet presAssocID="{65980866-6741-4DF7-A74E-549D3BCA2F3B}" presName="Name0" presStyleCnt="0">
        <dgm:presLayoutVars>
          <dgm:dir/>
          <dgm:animLvl val="lvl"/>
          <dgm:resizeHandles val="exact"/>
        </dgm:presLayoutVars>
      </dgm:prSet>
      <dgm:spPr/>
    </dgm:pt>
    <dgm:pt modelId="{01F76845-643F-4D66-8620-9E31699A3E26}" type="pres">
      <dgm:prSet presAssocID="{B60DCACA-E8AC-4988-9256-B32B2D9BBFC5}" presName="Name8" presStyleCnt="0"/>
      <dgm:spPr/>
    </dgm:pt>
    <dgm:pt modelId="{64C9EFAF-585F-4482-8760-A878DA6A1A3A}" type="pres">
      <dgm:prSet presAssocID="{B60DCACA-E8AC-4988-9256-B32B2D9BBFC5}" presName="level" presStyleLbl="node1" presStyleIdx="0" presStyleCnt="3" custLinFactNeighborX="0" custLinFactNeighborY="0">
        <dgm:presLayoutVars>
          <dgm:chMax val="1"/>
          <dgm:bulletEnabled val="1"/>
        </dgm:presLayoutVars>
      </dgm:prSet>
      <dgm:spPr/>
    </dgm:pt>
    <dgm:pt modelId="{CA92CFA3-9A65-4577-987B-3D2E5F0DA2F6}" type="pres">
      <dgm:prSet presAssocID="{B60DCACA-E8AC-4988-9256-B32B2D9BBFC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AC18082-8DED-472E-AFF4-111433ABA22B}" type="pres">
      <dgm:prSet presAssocID="{0EB95729-1B3F-4A78-A1A6-086CBBC4BB1F}" presName="Name8" presStyleCnt="0"/>
      <dgm:spPr/>
    </dgm:pt>
    <dgm:pt modelId="{F8B1C4DB-FE28-417D-A1A0-DFCC7F55E86F}" type="pres">
      <dgm:prSet presAssocID="{0EB95729-1B3F-4A78-A1A6-086CBBC4BB1F}" presName="level" presStyleLbl="node1" presStyleIdx="1" presStyleCnt="3">
        <dgm:presLayoutVars>
          <dgm:chMax val="1"/>
          <dgm:bulletEnabled val="1"/>
        </dgm:presLayoutVars>
      </dgm:prSet>
      <dgm:spPr/>
    </dgm:pt>
    <dgm:pt modelId="{C490166F-DBE9-4EC9-A63C-8F2588360678}" type="pres">
      <dgm:prSet presAssocID="{0EB95729-1B3F-4A78-A1A6-086CBBC4BB1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1EDC5CB-AF49-4555-A3B0-CAAE1AF2B786}" type="pres">
      <dgm:prSet presAssocID="{62A64837-7934-43A6-908F-38BCCC390BE8}" presName="Name8" presStyleCnt="0"/>
      <dgm:spPr/>
    </dgm:pt>
    <dgm:pt modelId="{1DF72150-2CEA-41F0-B131-95A8A5EF27D2}" type="pres">
      <dgm:prSet presAssocID="{62A64837-7934-43A6-908F-38BCCC390BE8}" presName="level" presStyleLbl="node1" presStyleIdx="2" presStyleCnt="3" custLinFactNeighborX="1222" custLinFactNeighborY="1841">
        <dgm:presLayoutVars>
          <dgm:chMax val="1"/>
          <dgm:bulletEnabled val="1"/>
        </dgm:presLayoutVars>
      </dgm:prSet>
      <dgm:spPr/>
    </dgm:pt>
    <dgm:pt modelId="{E5125972-4C37-48C4-801F-EFC9BE4C56D8}" type="pres">
      <dgm:prSet presAssocID="{62A64837-7934-43A6-908F-38BCCC390BE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8F0BD09-DB54-4EE6-B039-8E76C7DF3D59}" type="presOf" srcId="{B60DCACA-E8AC-4988-9256-B32B2D9BBFC5}" destId="{CA92CFA3-9A65-4577-987B-3D2E5F0DA2F6}" srcOrd="1" destOrd="0" presId="urn:microsoft.com/office/officeart/2005/8/layout/pyramid1"/>
    <dgm:cxn modelId="{D9D72D1A-82DA-4924-9351-8525A16BE32C}" type="presOf" srcId="{0EB95729-1B3F-4A78-A1A6-086CBBC4BB1F}" destId="{C490166F-DBE9-4EC9-A63C-8F2588360678}" srcOrd="1" destOrd="0" presId="urn:microsoft.com/office/officeart/2005/8/layout/pyramid1"/>
    <dgm:cxn modelId="{7A410833-E844-4C89-99B3-FE8D0FAB4343}" srcId="{65980866-6741-4DF7-A74E-549D3BCA2F3B}" destId="{62A64837-7934-43A6-908F-38BCCC390BE8}" srcOrd="2" destOrd="0" parTransId="{8B00FA71-211C-4EEA-8248-31F2A9164ED2}" sibTransId="{FC4711FC-D190-4E9C-B941-09A97693646B}"/>
    <dgm:cxn modelId="{FDA58A37-F406-4413-A92F-6D524BA9EB8D}" type="presOf" srcId="{62A64837-7934-43A6-908F-38BCCC390BE8}" destId="{1DF72150-2CEA-41F0-B131-95A8A5EF27D2}" srcOrd="0" destOrd="0" presId="urn:microsoft.com/office/officeart/2005/8/layout/pyramid1"/>
    <dgm:cxn modelId="{7550B757-C366-465C-AFEC-032AFACB9002}" type="presOf" srcId="{B60DCACA-E8AC-4988-9256-B32B2D9BBFC5}" destId="{64C9EFAF-585F-4482-8760-A878DA6A1A3A}" srcOrd="0" destOrd="0" presId="urn:microsoft.com/office/officeart/2005/8/layout/pyramid1"/>
    <dgm:cxn modelId="{148C807E-C0EF-4CD7-BD38-7F37778D5B8D}" type="presOf" srcId="{0EB95729-1B3F-4A78-A1A6-086CBBC4BB1F}" destId="{F8B1C4DB-FE28-417D-A1A0-DFCC7F55E86F}" srcOrd="0" destOrd="0" presId="urn:microsoft.com/office/officeart/2005/8/layout/pyramid1"/>
    <dgm:cxn modelId="{3C19D97E-8130-405A-8F1F-CB1D99161433}" srcId="{65980866-6741-4DF7-A74E-549D3BCA2F3B}" destId="{B60DCACA-E8AC-4988-9256-B32B2D9BBFC5}" srcOrd="0" destOrd="0" parTransId="{D7FDF58B-CF64-4A05-BE94-77B116AD31B3}" sibTransId="{C45D4F85-665C-4947-97C6-199E2C8D27A7}"/>
    <dgm:cxn modelId="{3351BD93-C588-463D-802E-074CBC827542}" srcId="{65980866-6741-4DF7-A74E-549D3BCA2F3B}" destId="{0EB95729-1B3F-4A78-A1A6-086CBBC4BB1F}" srcOrd="1" destOrd="0" parTransId="{A2983477-740C-4EA8-A348-537C1351D99A}" sibTransId="{B9DC14BE-CDBF-45FD-9CF5-83D7ED762A4A}"/>
    <dgm:cxn modelId="{DEDDD49C-49AE-4868-9FB0-68910C153380}" type="presOf" srcId="{62A64837-7934-43A6-908F-38BCCC390BE8}" destId="{E5125972-4C37-48C4-801F-EFC9BE4C56D8}" srcOrd="1" destOrd="0" presId="urn:microsoft.com/office/officeart/2005/8/layout/pyramid1"/>
    <dgm:cxn modelId="{259FCEEE-0EAC-4B2B-9B2E-43B89FFE0BD4}" type="presOf" srcId="{65980866-6741-4DF7-A74E-549D3BCA2F3B}" destId="{F46726C2-32FE-4413-B3DC-4426B9835E67}" srcOrd="0" destOrd="0" presId="urn:microsoft.com/office/officeart/2005/8/layout/pyramid1"/>
    <dgm:cxn modelId="{AFB7E19E-E3C2-4725-80C3-07680DF8712C}" type="presParOf" srcId="{F46726C2-32FE-4413-B3DC-4426B9835E67}" destId="{01F76845-643F-4D66-8620-9E31699A3E26}" srcOrd="0" destOrd="0" presId="urn:microsoft.com/office/officeart/2005/8/layout/pyramid1"/>
    <dgm:cxn modelId="{4FE7C3F2-DA8D-4164-85A0-1A2EBC98E24C}" type="presParOf" srcId="{01F76845-643F-4D66-8620-9E31699A3E26}" destId="{64C9EFAF-585F-4482-8760-A878DA6A1A3A}" srcOrd="0" destOrd="0" presId="urn:microsoft.com/office/officeart/2005/8/layout/pyramid1"/>
    <dgm:cxn modelId="{DEED2945-49AD-460C-9487-D24125C71A68}" type="presParOf" srcId="{01F76845-643F-4D66-8620-9E31699A3E26}" destId="{CA92CFA3-9A65-4577-987B-3D2E5F0DA2F6}" srcOrd="1" destOrd="0" presId="urn:microsoft.com/office/officeart/2005/8/layout/pyramid1"/>
    <dgm:cxn modelId="{42D05F87-1E99-450C-BBE5-A1975705F993}" type="presParOf" srcId="{F46726C2-32FE-4413-B3DC-4426B9835E67}" destId="{2AC18082-8DED-472E-AFF4-111433ABA22B}" srcOrd="1" destOrd="0" presId="urn:microsoft.com/office/officeart/2005/8/layout/pyramid1"/>
    <dgm:cxn modelId="{53750700-E100-4584-A071-2E1376FC30BF}" type="presParOf" srcId="{2AC18082-8DED-472E-AFF4-111433ABA22B}" destId="{F8B1C4DB-FE28-417D-A1A0-DFCC7F55E86F}" srcOrd="0" destOrd="0" presId="urn:microsoft.com/office/officeart/2005/8/layout/pyramid1"/>
    <dgm:cxn modelId="{7668F06B-3130-4F60-B8C2-B7896F22754A}" type="presParOf" srcId="{2AC18082-8DED-472E-AFF4-111433ABA22B}" destId="{C490166F-DBE9-4EC9-A63C-8F2588360678}" srcOrd="1" destOrd="0" presId="urn:microsoft.com/office/officeart/2005/8/layout/pyramid1"/>
    <dgm:cxn modelId="{FEC4E135-F3AC-431E-9737-A3735A02761B}" type="presParOf" srcId="{F46726C2-32FE-4413-B3DC-4426B9835E67}" destId="{F1EDC5CB-AF49-4555-A3B0-CAAE1AF2B786}" srcOrd="2" destOrd="0" presId="urn:microsoft.com/office/officeart/2005/8/layout/pyramid1"/>
    <dgm:cxn modelId="{569B2DBD-36EF-44D6-AC20-37F7691001CB}" type="presParOf" srcId="{F1EDC5CB-AF49-4555-A3B0-CAAE1AF2B786}" destId="{1DF72150-2CEA-41F0-B131-95A8A5EF27D2}" srcOrd="0" destOrd="0" presId="urn:microsoft.com/office/officeart/2005/8/layout/pyramid1"/>
    <dgm:cxn modelId="{F98F01DD-88B1-45B4-B91E-E203E3BD35EA}" type="presParOf" srcId="{F1EDC5CB-AF49-4555-A3B0-CAAE1AF2B786}" destId="{E5125972-4C37-48C4-801F-EFC9BE4C56D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9EFAF-585F-4482-8760-A878DA6A1A3A}">
      <dsp:nvSpPr>
        <dsp:cNvPr id="0" name=""/>
        <dsp:cNvSpPr/>
      </dsp:nvSpPr>
      <dsp:spPr>
        <a:xfrm>
          <a:off x="2374990" y="0"/>
          <a:ext cx="2374990" cy="1328759"/>
        </a:xfrm>
        <a:prstGeom prst="trapezoid">
          <a:avLst>
            <a:gd name="adj" fmla="val 89369"/>
          </a:avLst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Egen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sparing</a:t>
          </a:r>
        </a:p>
      </dsp:txBody>
      <dsp:txXfrm>
        <a:off x="2374990" y="0"/>
        <a:ext cx="2374990" cy="1328759"/>
      </dsp:txXfrm>
    </dsp:sp>
    <dsp:sp modelId="{F8B1C4DB-FE28-417D-A1A0-DFCC7F55E86F}">
      <dsp:nvSpPr>
        <dsp:cNvPr id="0" name=""/>
        <dsp:cNvSpPr/>
      </dsp:nvSpPr>
      <dsp:spPr>
        <a:xfrm>
          <a:off x="1187495" y="1328759"/>
          <a:ext cx="4749981" cy="1328759"/>
        </a:xfrm>
        <a:prstGeom prst="trapezoid">
          <a:avLst>
            <a:gd name="adj" fmla="val 89369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Tjenestepensjon</a:t>
          </a:r>
        </a:p>
      </dsp:txBody>
      <dsp:txXfrm>
        <a:off x="2018742" y="1328759"/>
        <a:ext cx="3087487" cy="1328759"/>
      </dsp:txXfrm>
    </dsp:sp>
    <dsp:sp modelId="{1DF72150-2CEA-41F0-B131-95A8A5EF27D2}">
      <dsp:nvSpPr>
        <dsp:cNvPr id="0" name=""/>
        <dsp:cNvSpPr/>
      </dsp:nvSpPr>
      <dsp:spPr>
        <a:xfrm>
          <a:off x="0" y="2657519"/>
          <a:ext cx="7124972" cy="1328759"/>
        </a:xfrm>
        <a:prstGeom prst="trapezoid">
          <a:avLst>
            <a:gd name="adj" fmla="val 893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Folketrygd</a:t>
          </a:r>
        </a:p>
      </dsp:txBody>
      <dsp:txXfrm>
        <a:off x="1246870" y="2657519"/>
        <a:ext cx="4631231" cy="1328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D0DA2-71C2-4636-845C-3223026C33EE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40A9-D1F1-4A14-AAB6-914B37CDF91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704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D340A9-D1F1-4A14-AAB6-914B37CDF917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673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3AB28-DAE3-44B1-9763-A07B999730A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37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3AB28-DAE3-44B1-9763-A07B999730A9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463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«Ja, dette var en presentasjon av pensjon så da vil jeg bare takke for oppmerksomheten»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D340A9-D1F1-4A14-AAB6-914B37CDF917}" type="slidenum">
              <a:rPr lang="nb-NO" smtClean="0"/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752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098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99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5973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1164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954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4919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628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196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440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43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398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355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014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031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6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776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0C72-8816-4EA0-93DA-0D95AF78BEAD}" type="datetimeFigureOut">
              <a:rPr lang="nb-NO" smtClean="0"/>
              <a:t>01.05.2023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ABB810-93A1-4E97-97AB-5881BF36F0B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87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796E2A-1282-4761-B923-6B6EF294D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74" y="1509199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nb-NO" b="1" dirty="0"/>
              <a:t>Fra lønn til pensjon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528E0D6-70DD-4F30-AF4C-5974F3260C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804" b="48861"/>
          <a:stretch/>
        </p:blipFill>
        <p:spPr>
          <a:xfrm>
            <a:off x="2335070" y="1410898"/>
            <a:ext cx="2345272" cy="1019015"/>
          </a:xfrm>
          <a:prstGeom prst="rect">
            <a:avLst/>
          </a:prstGeom>
        </p:spPr>
      </p:pic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6AD39B56-BCD5-08DF-023D-92611B2EF4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757" y="510524"/>
            <a:ext cx="5259461" cy="331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7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088E6C-7301-7056-9B77-35297E06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234" y="1054763"/>
            <a:ext cx="6656916" cy="1038225"/>
          </a:xfrm>
        </p:spPr>
        <p:txBody>
          <a:bodyPr/>
          <a:lstStyle/>
          <a:p>
            <a:r>
              <a:rPr lang="nb-NO" dirty="0"/>
              <a:t>Offentlig tjenestepensjon: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F327BD-34A7-8F86-1043-5F84BEB80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234" y="2417764"/>
            <a:ext cx="8314266" cy="2487611"/>
          </a:xfrm>
        </p:spPr>
        <p:txBody>
          <a:bodyPr/>
          <a:lstStyle/>
          <a:p>
            <a:r>
              <a:rPr lang="nb-NO" dirty="0"/>
              <a:t>Alle som jobber i det offentlige har ytelsespensjon</a:t>
            </a:r>
          </a:p>
          <a:p>
            <a:r>
              <a:rPr lang="nb-NO" dirty="0"/>
              <a:t>Får de samme pensjonsrettighetene uansett hvor du er medlem</a:t>
            </a:r>
          </a:p>
          <a:p>
            <a:r>
              <a:rPr lang="nb-NO" dirty="0"/>
              <a:t>Kan ikke kombinere fullt uttak med pensjonsgivende inntekt i offentlig sektor</a:t>
            </a:r>
          </a:p>
        </p:txBody>
      </p:sp>
    </p:spTree>
    <p:extLst>
      <p:ext uri="{BB962C8B-B14F-4D97-AF65-F5344CB8AC3E}">
        <p14:creationId xmlns:p14="http://schemas.microsoft.com/office/powerpoint/2010/main" val="42308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088E6C-7301-7056-9B77-35297E06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4" y="1019175"/>
            <a:ext cx="6314016" cy="942975"/>
          </a:xfrm>
        </p:spPr>
        <p:txBody>
          <a:bodyPr/>
          <a:lstStyle/>
          <a:p>
            <a:r>
              <a:rPr lang="nb-NO" dirty="0"/>
              <a:t>Privat tjenestepensjon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F327BD-34A7-8F86-1043-5F84BEB80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4" y="2313782"/>
            <a:ext cx="8428566" cy="2230436"/>
          </a:xfrm>
        </p:spPr>
        <p:txBody>
          <a:bodyPr/>
          <a:lstStyle/>
          <a:p>
            <a:r>
              <a:rPr lang="nb-NO" dirty="0"/>
              <a:t>Forskjellige regler oppigjennom</a:t>
            </a:r>
          </a:p>
          <a:p>
            <a:r>
              <a:rPr lang="nb-NO" dirty="0"/>
              <a:t>Stor variasjon på hva som er satt av fra arbeidsgiver (minimum 2%)</a:t>
            </a:r>
          </a:p>
          <a:p>
            <a:r>
              <a:rPr lang="nb-NO" dirty="0"/>
              <a:t>Innskuddspensjon og hybridpensjon</a:t>
            </a:r>
          </a:p>
          <a:p>
            <a:r>
              <a:rPr lang="nb-NO" dirty="0"/>
              <a:t>Obligatorisk siden 2006 – Lov om obligatorisk tjenestepensjon</a:t>
            </a:r>
          </a:p>
        </p:txBody>
      </p:sp>
    </p:spTree>
    <p:extLst>
      <p:ext uri="{BB962C8B-B14F-4D97-AF65-F5344CB8AC3E}">
        <p14:creationId xmlns:p14="http://schemas.microsoft.com/office/powerpoint/2010/main" val="38171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C6B6BF-B147-D392-5F33-D40B1E71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Egen sparing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B1345F-08C1-DEE1-32D2-799B23788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IPS/IPA – pensjonssparing gjennom bank/forsikring med skattefordel</a:t>
            </a:r>
          </a:p>
          <a:p>
            <a:r>
              <a:rPr lang="nb-NO" dirty="0"/>
              <a:t>Fond</a:t>
            </a:r>
          </a:p>
          <a:p>
            <a:r>
              <a:rPr lang="nb-NO" dirty="0"/>
              <a:t>Bankkonto</a:t>
            </a:r>
          </a:p>
          <a:p>
            <a:r>
              <a:rPr lang="nb-NO" dirty="0"/>
              <a:t>Nedbetaling av lån – lavere økonomisk trykk</a:t>
            </a:r>
          </a:p>
        </p:txBody>
      </p:sp>
    </p:spTree>
    <p:extLst>
      <p:ext uri="{BB962C8B-B14F-4D97-AF65-F5344CB8AC3E}">
        <p14:creationId xmlns:p14="http://schemas.microsoft.com/office/powerpoint/2010/main" val="2213081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12D4C8-3843-44E3-BF7D-18276416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totale pensjonspakken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10A6C7C2-DE97-40A6-8382-0C295BD76FC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744847650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3683800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Privat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Offentlig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823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002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62539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nb-NO" dirty="0"/>
                        <a:t>IPS/IPA pensjons spareordninger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9875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nb-NO" dirty="0"/>
                        <a:t>Egne oppsparte midler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85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Pensjonskapitalbevis </a:t>
                      </a:r>
                      <a:r>
                        <a:rPr lang="nb-NO" sz="1400" dirty="0"/>
                        <a:t>(Tidligere ansatt)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Fripolise </a:t>
                      </a:r>
                      <a:r>
                        <a:rPr lang="nb-NO" sz="1400" dirty="0"/>
                        <a:t>(Tidligere ansatt)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15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Privat innskuddsbasert pensjon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3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Offentlig ytelsesbasert pensjon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8869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nb-NO" sz="2800" dirty="0"/>
                        <a:t>Folketrygd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02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51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4441BD-32F2-3AC8-B100-44E858C0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Få oversikt over din 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2E406E-7E83-F09C-F980-1AB6E4E3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 har jeg jobbet?</a:t>
            </a:r>
          </a:p>
          <a:p>
            <a:r>
              <a:rPr lang="nb-NO" dirty="0"/>
              <a:t>Er all tjenestetid medtatt? Hvis noe mangler – sjekk med aktuell arbeidsgiver</a:t>
            </a:r>
          </a:p>
          <a:p>
            <a:r>
              <a:rPr lang="nb-NO" dirty="0"/>
              <a:t>Hvilken ordning var det der og hvor var denne?</a:t>
            </a:r>
          </a:p>
          <a:p>
            <a:r>
              <a:rPr lang="nb-NO" dirty="0"/>
              <a:t>Hvilke utbetalingsregler gjelder– start/slutt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3054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DEF329-3AFD-76AA-3CE3-1063CC169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kan jeg henvende meg for å få oversikt?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872CEC-AF62-C1F0-FCD6-69AF72C11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Tidligere og eksisterende arbeidsgiver</a:t>
            </a:r>
          </a:p>
          <a:p>
            <a:r>
              <a:rPr lang="nb-NO" dirty="0"/>
              <a:t>Tillitsvalgt</a:t>
            </a:r>
          </a:p>
          <a:p>
            <a:r>
              <a:rPr lang="nb-NO" dirty="0"/>
              <a:t>NAV.no/pensjon</a:t>
            </a:r>
          </a:p>
          <a:p>
            <a:r>
              <a:rPr lang="nb-NO" dirty="0"/>
              <a:t>Norsk pensjon (norskpensjon.no)</a:t>
            </a:r>
          </a:p>
          <a:p>
            <a:r>
              <a:rPr lang="nb-NO" dirty="0"/>
              <a:t>Du får tilsendt informasjon om dine rettigheter hvert år</a:t>
            </a:r>
          </a:p>
          <a:p>
            <a:r>
              <a:rPr lang="nb-NO" dirty="0"/>
              <a:t>Den aktuelle tjenestepensjonsordningen du hører til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228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E8816A-9DDD-15CB-70C7-C4FCF05D0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1407"/>
            <a:ext cx="8596668" cy="600891"/>
          </a:xfrm>
        </p:spPr>
        <p:txBody>
          <a:bodyPr>
            <a:normAutofit fontScale="90000"/>
          </a:bodyPr>
          <a:lstStyle/>
          <a:p>
            <a:r>
              <a:rPr lang="nb-NO" dirty="0"/>
              <a:t>Norsk pensjon - eksempel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FAB10B29-3687-E4AB-8736-56DED7B9902B}"/>
              </a:ext>
            </a:extLst>
          </p:cNvPr>
          <p:cNvSpPr txBox="1"/>
          <p:nvPr/>
        </p:nvSpPr>
        <p:spPr>
          <a:xfrm>
            <a:off x="6096000" y="1947818"/>
            <a:ext cx="307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Pensjon fra staten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B76FDF5-E053-19D7-4912-AE49AA324E4B}"/>
              </a:ext>
            </a:extLst>
          </p:cNvPr>
          <p:cNvSpPr txBox="1"/>
          <p:nvPr/>
        </p:nvSpPr>
        <p:spPr>
          <a:xfrm>
            <a:off x="6096000" y="3429000"/>
            <a:ext cx="307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Pensjon fra arbeidsgiver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D32C2598-0475-2E18-9C4A-FE44EFDD917B}"/>
              </a:ext>
            </a:extLst>
          </p:cNvPr>
          <p:cNvSpPr txBox="1"/>
          <p:nvPr/>
        </p:nvSpPr>
        <p:spPr>
          <a:xfrm>
            <a:off x="6096000" y="5054297"/>
            <a:ext cx="307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Pensjon du sparer selv</a:t>
            </a:r>
          </a:p>
        </p:txBody>
      </p:sp>
      <p:pic>
        <p:nvPicPr>
          <p:cNvPr id="11" name="Plassholder for innhold 4" descr="Et bilde som inneholder tekst, skjermbilde, innendørs, computer&#10;&#10;Automatisk generert beskrivelse">
            <a:extLst>
              <a:ext uri="{FF2B5EF4-FFF2-40B4-BE49-F238E27FC236}">
                <a16:creationId xmlns:a16="http://schemas.microsoft.com/office/drawing/2014/main" id="{8FC914A6-2ADE-1870-59B4-495D2AA1C9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" b="59990"/>
          <a:stretch/>
        </p:blipFill>
        <p:spPr bwMode="auto">
          <a:xfrm>
            <a:off x="677333" y="391407"/>
            <a:ext cx="5142442" cy="3525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Bilde 11" descr="Et bilde som inneholder tekst, skjermbilde, innendørs, computer&#10;&#10;Automatisk generert beskrivelse">
            <a:extLst>
              <a:ext uri="{FF2B5EF4-FFF2-40B4-BE49-F238E27FC236}">
                <a16:creationId xmlns:a16="http://schemas.microsoft.com/office/drawing/2014/main" id="{8FC914A6-2ADE-1870-59B4-495D2AA1C9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741"/>
          <a:stretch/>
        </p:blipFill>
        <p:spPr bwMode="auto">
          <a:xfrm>
            <a:off x="677333" y="3846511"/>
            <a:ext cx="5142441" cy="2766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65076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B9BC53-E924-6705-830D-8DF5D334A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optimalt ved uttak av pensjon? Når bør jeg ta ut pensjonen?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774042-491C-51B9-7A79-C6E23EAD5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Dette er et umulig spørsmål å svare på. Grunnen til dette er:</a:t>
            </a:r>
          </a:p>
          <a:p>
            <a:r>
              <a:rPr lang="nb-NO" dirty="0"/>
              <a:t>Dine fremtidsplaner</a:t>
            </a:r>
          </a:p>
          <a:p>
            <a:r>
              <a:rPr lang="nb-NO" dirty="0"/>
              <a:t>Din økonomiske situasjon</a:t>
            </a:r>
          </a:p>
          <a:p>
            <a:r>
              <a:rPr lang="nb-NO" dirty="0"/>
              <a:t>Arbeidsevne og –glede</a:t>
            </a:r>
          </a:p>
          <a:p>
            <a:r>
              <a:rPr lang="nb-NO" dirty="0"/>
              <a:t>Helse- og familiesituasjon</a:t>
            </a:r>
          </a:p>
          <a:p>
            <a:r>
              <a:rPr lang="nb-NO" dirty="0"/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658655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73FD7A-6C46-22CE-2BFD-173842C19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Hvis du allerede tar ut 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FEE5F4-0317-D940-4A0F-090F51089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Tar du ut delvis alder, må du huske å søke om uttak av siste del</a:t>
            </a:r>
          </a:p>
          <a:p>
            <a:r>
              <a:rPr lang="nb-NO" dirty="0"/>
              <a:t>Gjelder også de som er delvis ufør</a:t>
            </a:r>
          </a:p>
          <a:p>
            <a:r>
              <a:rPr lang="nb-NO" dirty="0"/>
              <a:t>Tar du ut fullt fra NAV, må du fortsatt søke om tjenestepensjon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879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7A3EEE-DBCE-8CA4-91A5-64FF0FC7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Har du lite opptjening?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885C8E-DD68-9167-9DA0-52CA236AA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Kort opptjening eller andre årsaker</a:t>
            </a:r>
          </a:p>
          <a:p>
            <a:r>
              <a:rPr lang="nb-NO" dirty="0"/>
              <a:t>Du som har stått utenfor arbeidslivet, har bodd i utlandet eller hatt omsorg for barn eller syke</a:t>
            </a:r>
          </a:p>
          <a:p>
            <a:r>
              <a:rPr lang="nb-NO" dirty="0"/>
              <a:t>Minste pensjonsnivå og garantipensjon – bodd i Norge minst 5 år</a:t>
            </a:r>
          </a:p>
          <a:p>
            <a:r>
              <a:rPr lang="nb-NO" dirty="0"/>
              <a:t>Har du bodd mindre enn 40 år i Norge? – supplerende stønad</a:t>
            </a:r>
          </a:p>
          <a:p>
            <a:r>
              <a:rPr lang="nb-NO" dirty="0"/>
              <a:t>Omsorgsopptjening – barn under 6 år, syke, eldre eller personer med funksjonsnedsettelse</a:t>
            </a:r>
          </a:p>
          <a:p>
            <a:r>
              <a:rPr lang="nb-NO" dirty="0"/>
              <a:t>Ta kontakt med NAV for råd og veiledning</a:t>
            </a:r>
          </a:p>
        </p:txBody>
      </p:sp>
    </p:spTree>
    <p:extLst>
      <p:ext uri="{BB962C8B-B14F-4D97-AF65-F5344CB8AC3E}">
        <p14:creationId xmlns:p14="http://schemas.microsoft.com/office/powerpoint/2010/main" val="14187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977C6F-ECED-21A3-A71E-1E57018F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79566"/>
            <a:ext cx="8596668" cy="1320800"/>
          </a:xfrm>
        </p:spPr>
        <p:txBody>
          <a:bodyPr/>
          <a:lstStyle/>
          <a:p>
            <a:pPr algn="ctr"/>
            <a:r>
              <a:rPr lang="nb-NO" dirty="0"/>
              <a:t>Pensjon?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26D642F-8F90-B078-A0DE-2536CFCC4605}"/>
              </a:ext>
            </a:extLst>
          </p:cNvPr>
          <p:cNvSpPr txBox="1"/>
          <p:nvPr/>
        </p:nvSpPr>
        <p:spPr>
          <a:xfrm>
            <a:off x="1834977" y="2590710"/>
            <a:ext cx="74390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rgbClr val="0070C0"/>
                </a:solidFill>
              </a:rPr>
              <a:t>Aldri har så mange skjønt så lite, om noe som er så viktig for så mange.</a:t>
            </a:r>
          </a:p>
          <a:p>
            <a:endParaRPr lang="nb-NO" dirty="0"/>
          </a:p>
          <a:p>
            <a:r>
              <a:rPr lang="nb-NO" dirty="0"/>
              <a:t>Helge Leiro Baastad, styreleder Finans Norge</a:t>
            </a:r>
          </a:p>
        </p:txBody>
      </p:sp>
    </p:spTree>
    <p:extLst>
      <p:ext uri="{BB962C8B-B14F-4D97-AF65-F5344CB8AC3E}">
        <p14:creationId xmlns:p14="http://schemas.microsoft.com/office/powerpoint/2010/main" val="1929010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CA2D40-0BF9-6217-7A3E-367B0488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Skatt og 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6364C4-3975-A969-9BFF-332BC1513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du blir pensjonist, vil du oppleve endringer i skatten din</a:t>
            </a:r>
          </a:p>
          <a:p>
            <a:r>
              <a:rPr lang="nb-NO" dirty="0"/>
              <a:t>Skatt på pensjon er lavere enn på lønn</a:t>
            </a:r>
          </a:p>
          <a:p>
            <a:r>
              <a:rPr lang="nb-NO" dirty="0"/>
              <a:t>Det er du som må gjøre endringen. Både i forhold til folketrygden og tjenestepensjonen du mottar</a:t>
            </a:r>
          </a:p>
          <a:p>
            <a:r>
              <a:rPr lang="nb-NO" dirty="0"/>
              <a:t>Du kan endre og beregne fremtidig skatt på skatteetaten.no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9834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4F744E-7E6F-E346-26CA-93CD0238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284" y="2768600"/>
            <a:ext cx="8596668" cy="1320800"/>
          </a:xfrm>
        </p:spPr>
        <p:txBody>
          <a:bodyPr/>
          <a:lstStyle/>
          <a:p>
            <a:r>
              <a:rPr lang="nb-NO" dirty="0"/>
              <a:t>Problemet med pensjonisttilværelsen, er at du aldri får en dag fri..</a:t>
            </a:r>
          </a:p>
        </p:txBody>
      </p:sp>
    </p:spTree>
    <p:extLst>
      <p:ext uri="{BB962C8B-B14F-4D97-AF65-F5344CB8AC3E}">
        <p14:creationId xmlns:p14="http://schemas.microsoft.com/office/powerpoint/2010/main" val="3829073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 descr="Et bilde som inneholder snø, himmel, utendørs, natur&#10;&#10;Automatisk generert beskrivelse">
            <a:extLst>
              <a:ext uri="{FF2B5EF4-FFF2-40B4-BE49-F238E27FC236}">
                <a16:creationId xmlns:a16="http://schemas.microsoft.com/office/drawing/2014/main" id="{A2D157E9-EA6D-40BD-0C77-48C006090F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864517"/>
            <a:ext cx="7048500" cy="5264348"/>
          </a:xfrm>
        </p:spPr>
      </p:pic>
    </p:spTree>
    <p:extLst>
      <p:ext uri="{BB962C8B-B14F-4D97-AF65-F5344CB8AC3E}">
        <p14:creationId xmlns:p14="http://schemas.microsoft.com/office/powerpoint/2010/main" val="1836399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60" name="Rectangle 18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1" name="Group 20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62" name="Straight Connector 21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2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Isosceles Triangle 25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60D476CB-DD5D-45CF-AA73-FB2B459D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nb-NO" sz="4600" dirty="0"/>
              <a:t>Takk</a:t>
            </a:r>
            <a:r>
              <a:rPr lang="en-US" sz="4600" dirty="0"/>
              <a:t> for </a:t>
            </a:r>
            <a:r>
              <a:rPr lang="nb-NO" sz="4600" dirty="0"/>
              <a:t>oppmerksomheten</a:t>
            </a:r>
          </a:p>
        </p:txBody>
      </p:sp>
      <p:sp>
        <p:nvSpPr>
          <p:cNvPr id="68" name="Freeform: Shape 29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7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541BB8-660A-75A6-5217-8FDA1C4C3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61818"/>
            <a:ext cx="7766936" cy="1096899"/>
          </a:xfrm>
        </p:spPr>
        <p:txBody>
          <a:bodyPr/>
          <a:lstStyle/>
          <a:p>
            <a:pPr algn="ctr"/>
            <a:r>
              <a:rPr lang="nb-NO" dirty="0"/>
              <a:t>1958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F340706-19DB-759D-7D1B-D3F7D2A93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448456"/>
            <a:ext cx="7766936" cy="3133738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Hva skjedde dette året?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/>
              <a:t>Kong Olav V signes i Nidarosdomen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/>
              <a:t>Det europeiske økonomiske fellesskap (EF) ble etablert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/>
              <a:t>Norsk Språknemnd legger fram ny læreboknormal – utløser språkstrid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err="1"/>
              <a:t>Ike</a:t>
            </a:r>
            <a:r>
              <a:rPr lang="nb-NO" dirty="0"/>
              <a:t> og Tina Turner ga ut sin første singel – </a:t>
            </a:r>
            <a:r>
              <a:rPr lang="nb-NO" dirty="0" err="1"/>
              <a:t>Boxtop</a:t>
            </a:r>
            <a:endParaRPr lang="nb-NO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/>
              <a:t>Michael Jackson ble født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/>
              <a:t>Og selvfølgelig, </a:t>
            </a:r>
            <a:r>
              <a:rPr lang="nb-NO" b="1" dirty="0"/>
              <a:t>dere</a:t>
            </a:r>
            <a:r>
              <a:rPr lang="nb-NO" dirty="0"/>
              <a:t> i salen her ble også født dette året!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663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977C6F-ECED-21A3-A71E-1E57018F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44731"/>
            <a:ext cx="8596668" cy="1320800"/>
          </a:xfrm>
        </p:spPr>
        <p:txBody>
          <a:bodyPr/>
          <a:lstStyle/>
          <a:p>
            <a:pPr algn="ctr"/>
            <a:r>
              <a:rPr lang="nb-NO" dirty="0"/>
              <a:t>Hva er pensjon?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5BD6C9-2535-C8B7-DE10-356F4E162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474" y="2535058"/>
            <a:ext cx="7166528" cy="3116805"/>
          </a:xfrm>
        </p:spPr>
        <p:txBody>
          <a:bodyPr/>
          <a:lstStyle/>
          <a:p>
            <a:r>
              <a:rPr lang="nb-NO" dirty="0"/>
              <a:t>Pensjon er det du skal leve av når du slutter å jobbe</a:t>
            </a:r>
          </a:p>
          <a:p>
            <a:r>
              <a:rPr lang="nb-NO" dirty="0"/>
              <a:t>Økonomisk trygghet og stabilitet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518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76979C-6EBA-4857-9A20-DE8DA1CF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38" y="367646"/>
            <a:ext cx="9426804" cy="1376314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Hvordan pensjonen din er bygd opp: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C952F814-DE00-40DA-B8D1-3E134BFD81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150798"/>
              </p:ext>
            </p:extLst>
          </p:nvPr>
        </p:nvGraphicFramePr>
        <p:xfrm>
          <a:off x="1480854" y="1743960"/>
          <a:ext cx="7124972" cy="398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136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FFC9CD-D5D4-D6B4-E570-D557E4ADD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393" y="1387843"/>
            <a:ext cx="5705881" cy="5136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nb-NO" sz="1900" b="1" dirty="0"/>
              <a:t>Sparing til alderspensjon</a:t>
            </a:r>
          </a:p>
          <a:p>
            <a:r>
              <a:rPr lang="nb-NO" altLang="nb-NO" sz="1900" dirty="0"/>
              <a:t>Rettighet for deg som bor eller jobber i Norge</a:t>
            </a:r>
          </a:p>
          <a:p>
            <a:r>
              <a:rPr lang="nb-NO" sz="1900" dirty="0"/>
              <a:t>Utbetalingen avhenger av hvor lenge du har jobbet og størrelsen på inntekten din</a:t>
            </a:r>
          </a:p>
          <a:p>
            <a:r>
              <a:rPr lang="nb-NO" altLang="nb-NO" sz="1900" dirty="0"/>
              <a:t>Pensjonen tjenes opp mellom 13 og 75 år</a:t>
            </a:r>
          </a:p>
          <a:p>
            <a:r>
              <a:rPr lang="nb-NO" altLang="nb-NO" sz="1900" dirty="0"/>
              <a:t>Det bygges opp til en pensjonsbeholdning/</a:t>
            </a:r>
            <a:r>
              <a:rPr lang="nb-NO" altLang="nb-NO" sz="1900" dirty="0" err="1"/>
              <a:t>sparegris</a:t>
            </a:r>
            <a:endParaRPr lang="nb-NO" altLang="nb-NO" sz="1900" dirty="0"/>
          </a:p>
          <a:p>
            <a:r>
              <a:rPr lang="nb-NO" sz="1900" dirty="0"/>
              <a:t>All inntekt (lønn) teller, og alle år teller</a:t>
            </a:r>
          </a:p>
          <a:p>
            <a:r>
              <a:rPr lang="nb-NO" altLang="nb-NO" sz="1900" dirty="0"/>
              <a:t>pensjonsopptjening for omsorgsarbeid, førstegangstjeneste samt perioder med mottak av dagpenger og/eller uføretrygd.</a:t>
            </a:r>
          </a:p>
          <a:p>
            <a:r>
              <a:rPr lang="nb-NO" altLang="nb-NO" sz="1900" dirty="0"/>
              <a:t>Alle er sikret et minste pensjonsnivå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816562-2537-1380-E8E7-8B2758DF5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205422" cy="2136947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5" name="Plassholder for innhold 5">
            <a:extLst>
              <a:ext uri="{FF2B5EF4-FFF2-40B4-BE49-F238E27FC236}">
                <a16:creationId xmlns:a16="http://schemas.microsoft.com/office/drawing/2014/main" id="{999E9DCB-7797-4601-BC72-16969D23D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777069"/>
            <a:ext cx="3205422" cy="213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829F951F-29EF-4406-8DA5-D768782AF8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5103" y="334105"/>
            <a:ext cx="3971518" cy="137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b-NO" sz="3600" dirty="0">
                <a:solidFill>
                  <a:schemeClr val="accent1"/>
                </a:solidFill>
              </a:rPr>
              <a:t>NAV/folketrygden</a:t>
            </a:r>
          </a:p>
        </p:txBody>
      </p:sp>
    </p:spTree>
    <p:extLst>
      <p:ext uri="{BB962C8B-B14F-4D97-AF65-F5344CB8AC3E}">
        <p14:creationId xmlns:p14="http://schemas.microsoft.com/office/powerpoint/2010/main" val="287199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FFC9CD-D5D4-D6B4-E570-D557E4ADD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409" y="1962370"/>
            <a:ext cx="4984430" cy="3171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900" b="1" dirty="0"/>
              <a:t>Utbetaling av alderspensjon</a:t>
            </a:r>
          </a:p>
          <a:p>
            <a:r>
              <a:rPr lang="nb-NO" altLang="nb-NO" sz="1900" dirty="0"/>
              <a:t>Årlig pensjon = din beholdning som deles på gjenstående leveår – livsvarig utbetaling</a:t>
            </a:r>
          </a:p>
          <a:p>
            <a:r>
              <a:rPr lang="nb-NO" altLang="nb-NO" sz="1900" dirty="0"/>
              <a:t>Du kan velge å ta alderspensjonen fra NAV fra fylte 62 år, senest fra 75 år</a:t>
            </a:r>
          </a:p>
          <a:p>
            <a:r>
              <a:rPr lang="nb-NO" dirty="0"/>
              <a:t>G- reguleres hvert år den 1. mai (Grunnbeløpet)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816562-2537-1380-E8E7-8B2758DF5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087570"/>
            <a:ext cx="3205422" cy="2136947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5" name="Plassholder for innhold 5">
            <a:extLst>
              <a:ext uri="{FF2B5EF4-FFF2-40B4-BE49-F238E27FC236}">
                <a16:creationId xmlns:a16="http://schemas.microsoft.com/office/drawing/2014/main" id="{999E9DCB-7797-4601-BC72-16969D23D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87570"/>
            <a:ext cx="3205422" cy="213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829F951F-29EF-4406-8DA5-D768782AF8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5103" y="708574"/>
            <a:ext cx="3971518" cy="137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b-NO" sz="3600" dirty="0">
                <a:solidFill>
                  <a:schemeClr val="accent1"/>
                </a:solidFill>
              </a:rPr>
              <a:t>NAV/folketrygden</a:t>
            </a:r>
          </a:p>
        </p:txBody>
      </p:sp>
    </p:spTree>
    <p:extLst>
      <p:ext uri="{BB962C8B-B14F-4D97-AF65-F5344CB8AC3E}">
        <p14:creationId xmlns:p14="http://schemas.microsoft.com/office/powerpoint/2010/main" val="337228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3FB1A9-A4E2-3431-08F2-1B7267B7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108" y="1009650"/>
            <a:ext cx="4875741" cy="904875"/>
          </a:xfrm>
        </p:spPr>
        <p:txBody>
          <a:bodyPr>
            <a:normAutofit/>
          </a:bodyPr>
          <a:lstStyle/>
          <a:p>
            <a:r>
              <a:rPr lang="nb-NO" dirty="0"/>
              <a:t>Tjenestepensjon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B8FDA2-754D-17D9-B0A2-7B4A9A008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108" y="2551114"/>
            <a:ext cx="5818717" cy="2411411"/>
          </a:xfrm>
        </p:spPr>
        <p:txBody>
          <a:bodyPr/>
          <a:lstStyle/>
          <a:p>
            <a:r>
              <a:rPr lang="nb-NO" dirty="0"/>
              <a:t>Opptjent pensjon gjennom arbeid</a:t>
            </a:r>
          </a:p>
          <a:p>
            <a:r>
              <a:rPr lang="nb-NO" dirty="0"/>
              <a:t>Offentlig tjenestepensjon og AFP</a:t>
            </a:r>
          </a:p>
          <a:p>
            <a:r>
              <a:rPr lang="nb-NO" dirty="0"/>
              <a:t>Privat tjenestepensjon og AFP</a:t>
            </a:r>
          </a:p>
          <a:p>
            <a:r>
              <a:rPr lang="nb-NO" dirty="0"/>
              <a:t>Ytelsesbasert eller innskuddsbasert ordning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457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942CD2-E387-866A-AB57-D45596C10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Innskuddspensjon og ytelsespensjon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4DC03B2-2B4E-0C1F-C918-D6F8F26CDC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Innskuddspensjon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3A3A21-7AB6-7EC2-99F2-52BD35C10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737246"/>
            <a:ext cx="4185623" cy="2339580"/>
          </a:xfrm>
        </p:spPr>
        <p:txBody>
          <a:bodyPr/>
          <a:lstStyle/>
          <a:p>
            <a:r>
              <a:rPr lang="nb-NO" dirty="0"/>
              <a:t>Arbeidsgiver setter av minimum 2% av lønnen din</a:t>
            </a:r>
          </a:p>
          <a:p>
            <a:r>
              <a:rPr lang="nb-NO" dirty="0"/>
              <a:t>Investeres for å gi avkastning til senere pensjonsutbetaling</a:t>
            </a:r>
          </a:p>
          <a:p>
            <a:r>
              <a:rPr lang="nb-NO" dirty="0"/>
              <a:t>Innskuddspensjon utbetales vanligvis over 10 år</a:t>
            </a:r>
          </a:p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7BEB962-BCDE-7C84-7472-6DD714E62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Ytelsespensjon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D1975D8-11F4-163E-7C60-1607BA04B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2190355"/>
          </a:xfrm>
        </p:spPr>
        <p:txBody>
          <a:bodyPr/>
          <a:lstStyle/>
          <a:p>
            <a:r>
              <a:rPr lang="nb-NO" dirty="0"/>
              <a:t>Utgjør en bestemt prosent av lønnen når du har sluttet</a:t>
            </a:r>
          </a:p>
          <a:p>
            <a:r>
              <a:rPr lang="nb-NO" dirty="0"/>
              <a:t>Utbetaling livsvarig</a:t>
            </a:r>
          </a:p>
          <a:p>
            <a:r>
              <a:rPr lang="nb-NO" dirty="0"/>
              <a:t>All offentlig pensjon er ytelsesbasert</a:t>
            </a:r>
          </a:p>
        </p:txBody>
      </p:sp>
      <p:sp>
        <p:nvSpPr>
          <p:cNvPr id="10" name="Plassholder for tekst 3">
            <a:extLst>
              <a:ext uri="{FF2B5EF4-FFF2-40B4-BE49-F238E27FC236}">
                <a16:creationId xmlns:a16="http://schemas.microsoft.com/office/drawing/2014/main" id="{B66E2AE5-DE00-E153-6C64-47150F2E2564}"/>
              </a:ext>
            </a:extLst>
          </p:cNvPr>
          <p:cNvSpPr txBox="1">
            <a:spLocks/>
          </p:cNvSpPr>
          <p:nvPr/>
        </p:nvSpPr>
        <p:spPr>
          <a:xfrm>
            <a:off x="2631588" y="4927601"/>
            <a:ext cx="4185623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Hybridpensjon</a:t>
            </a:r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E754C5A9-0088-16C9-DB1D-5BFD1391422E}"/>
              </a:ext>
            </a:extLst>
          </p:cNvPr>
          <p:cNvSpPr txBox="1">
            <a:spLocks/>
          </p:cNvSpPr>
          <p:nvPr/>
        </p:nvSpPr>
        <p:spPr>
          <a:xfrm>
            <a:off x="2631588" y="5503862"/>
            <a:ext cx="4855062" cy="80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Kombinasjon av ytelse og innskudd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182532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12352</TotalTime>
  <Words>769</Words>
  <Application>Microsoft Office PowerPoint</Application>
  <PresentationFormat>Widescreen</PresentationFormat>
  <Paragraphs>121</Paragraphs>
  <Slides>23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Fasett</vt:lpstr>
      <vt:lpstr>Fra lønn til pensjon</vt:lpstr>
      <vt:lpstr>Pensjon?</vt:lpstr>
      <vt:lpstr>1958</vt:lpstr>
      <vt:lpstr>Hva er pensjon?</vt:lpstr>
      <vt:lpstr>Hvordan pensjonen din er bygd opp:</vt:lpstr>
      <vt:lpstr>NAV/folketrygden</vt:lpstr>
      <vt:lpstr>NAV/folketrygden</vt:lpstr>
      <vt:lpstr>Tjenestepensjon</vt:lpstr>
      <vt:lpstr>Innskuddspensjon og ytelsespensjon</vt:lpstr>
      <vt:lpstr>Offentlig tjenestepensjon:</vt:lpstr>
      <vt:lpstr>Privat tjenestepensjon</vt:lpstr>
      <vt:lpstr>Egen sparing</vt:lpstr>
      <vt:lpstr>Den totale pensjonspakken</vt:lpstr>
      <vt:lpstr>Få oversikt over din pensjon</vt:lpstr>
      <vt:lpstr>Hvor kan jeg henvende meg for å få oversikt?</vt:lpstr>
      <vt:lpstr>Norsk pensjon - eksempel</vt:lpstr>
      <vt:lpstr>Hva er optimalt ved uttak av pensjon? Når bør jeg ta ut pensjonen?</vt:lpstr>
      <vt:lpstr>Hvis du allerede tar ut pensjon</vt:lpstr>
      <vt:lpstr>Har du lite opptjening?</vt:lpstr>
      <vt:lpstr>Skatt og pensjon</vt:lpstr>
      <vt:lpstr>Problemet med pensjonisttilværelsen, er at du aldri får en dag fri..</vt:lpstr>
      <vt:lpstr>PowerPoint-presentasjon</vt:lpstr>
      <vt:lpstr>Takk for oppmerksomheten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MEDLEMSPORTAL</dc:title>
  <dc:creator>Veggeberg, Ellen</dc:creator>
  <cp:lastModifiedBy>Bjerkli, John-Willy</cp:lastModifiedBy>
  <cp:revision>35</cp:revision>
  <dcterms:created xsi:type="dcterms:W3CDTF">2020-11-18T09:24:03Z</dcterms:created>
  <dcterms:modified xsi:type="dcterms:W3CDTF">2023-05-04T08:41:26Z</dcterms:modified>
</cp:coreProperties>
</file>